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5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63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29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pPr/>
              <a:t>27/09/2021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pPr/>
              <a:t>27/09/2021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7760" y="3959961"/>
            <a:ext cx="2700471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48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 no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6806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6682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0175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0BCDEE1-43FA-47A0-BF67-3CD946318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A85AB2A-104A-4D52-995C-3FE0A541B4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3315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88B631-0029-4615-B829-A727B6C76E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217" y="3575261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3619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33751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6318B0C-1EC2-4AA8-9C7B-FC75BD6FD9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6217" y="3992045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1545" y="687396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1545" y="1621114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2A37300-1750-4CF3-B3AB-BB773EBF65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0758" y="2241308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744090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4958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46B181D-3CF8-4FA4-BAE1-1884A10192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3129" y="4412302"/>
            <a:ext cx="2811566" cy="133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164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pPr/>
              <a:t>27/09/2021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74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73" r:id="rId15"/>
    <p:sldLayoutId id="2147483655" r:id="rId16"/>
    <p:sldLayoutId id="2147483657" r:id="rId17"/>
    <p:sldLayoutId id="2147483670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R C6 02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3000" b="1" dirty="0" smtClean="0"/>
              <a:t>UTICAJ ZAMJENE DIJELA NAPOJNOG KABLA NA REDUKCIONI FAKTOR I NAPON </a:t>
            </a:r>
            <a:endParaRPr lang="sr-Latn-CS" sz="3000" b="1" dirty="0" smtClean="0"/>
          </a:p>
          <a:p>
            <a:r>
              <a:rPr lang="en-US" sz="3000" b="1" dirty="0" smtClean="0"/>
              <a:t>UZEMLJIVACA U MRE</a:t>
            </a:r>
            <a:r>
              <a:rPr lang="sr-Latn-CS" sz="3000" b="1" dirty="0" smtClean="0"/>
              <a:t>ŽI 35 kV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6016" y="1026045"/>
            <a:ext cx="8618479" cy="100226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400" b="1" dirty="0" smtClean="0"/>
              <a:t> </a:t>
            </a:r>
            <a:r>
              <a:rPr lang="sr-Latn-CS" sz="2400" dirty="0" smtClean="0"/>
              <a:t/>
            </a:r>
            <a:br>
              <a:rPr lang="sr-Latn-CS" sz="2400" dirty="0" smtClean="0"/>
            </a:br>
            <a:r>
              <a:rPr lang="en-US" sz="2400" b="1" dirty="0" smtClean="0"/>
              <a:t>UTICAJ ZAMJENE DIJELA NAPOJNOG KABLA NA REDUKCIONI FAKTOR I NAPON UZEMLJIVACA U MRE</a:t>
            </a:r>
            <a:r>
              <a:rPr lang="sr-Latn-CS" sz="2400" b="1" dirty="0" smtClean="0"/>
              <a:t>ŽI 35 kV</a:t>
            </a:r>
            <a:r>
              <a:rPr lang="sr-Latn-CS" dirty="0" smtClean="0"/>
              <a:t/>
            </a:r>
            <a:br>
              <a:rPr lang="sr-Latn-CS" dirty="0" smtClean="0"/>
            </a:br>
            <a:endParaRPr lang="sr-Latn-CS" dirty="0"/>
          </a:p>
        </p:txBody>
      </p:sp>
      <p:sp>
        <p:nvSpPr>
          <p:cNvPr id="10" name="TextBox 9"/>
          <p:cNvSpPr txBox="1"/>
          <p:nvPr/>
        </p:nvSpPr>
        <p:spPr>
          <a:xfrm>
            <a:off x="498764" y="2394065"/>
            <a:ext cx="7996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Proračun impedansi kablova </a:t>
            </a:r>
            <a:endParaRPr lang="sr-Latn-C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96519" y="2794000"/>
            <a:ext cx="3595687" cy="3481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sr-Latn-C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sr-Latn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Sl. 1. Jednožilni kablovi položeni u trougao sa rastojanjem D</a:t>
            </a:r>
            <a:r>
              <a:rPr kumimoji="0" lang="sr-Latn-CS" sz="1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</a:t>
            </a:r>
            <a:r>
              <a:rPr kumimoji="0" lang="sr-Latn-C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između centara provodnika</a:t>
            </a:r>
            <a:endParaRPr kumimoji="0" lang="sr-Latn-C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sr-Latn-C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601133" y="2895599"/>
          <a:ext cx="2933700" cy="2674938"/>
        </p:xfrm>
        <a:graphic>
          <a:graphicData uri="http://schemas.openxmlformats.org/presentationml/2006/ole">
            <p:oleObj spid="_x0000_s34821" r:id="rId3" imgW="2811780" imgH="2514600" progId="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064000" y="3335868"/>
            <a:ext cx="48937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400" dirty="0" smtClean="0"/>
              <a:t>Sopstvena podužna impedasa </a:t>
            </a:r>
            <a:r>
              <a:rPr lang="sr-Latn-CS" b="1" dirty="0" smtClean="0"/>
              <a:t>z</a:t>
            </a:r>
            <a:r>
              <a:rPr lang="sr-Latn-CS" b="1" baseline="-25000" dirty="0" smtClean="0"/>
              <a:t>e</a:t>
            </a:r>
            <a:r>
              <a:rPr lang="sr-Latn-CS" b="1" dirty="0" smtClean="0"/>
              <a:t> </a:t>
            </a:r>
            <a:r>
              <a:rPr lang="sr-Latn-CS" sz="1400" dirty="0" smtClean="0"/>
              <a:t>petlje električna zaštita-zemlja, odnosi se na petlje koje čine  električne zaštite 4 ili 5 ili 6 i povratni put kroz zemlju, i za sve tri električne zaštite je identična.</a:t>
            </a:r>
            <a:endParaRPr lang="sr-Latn-C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47068" y="2463800"/>
            <a:ext cx="4775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400" dirty="0" smtClean="0"/>
              <a:t>Sopstvena podužna impedansa </a:t>
            </a:r>
            <a:r>
              <a:rPr lang="sr-Latn-CS" b="1" dirty="0" smtClean="0"/>
              <a:t>z</a:t>
            </a:r>
            <a:r>
              <a:rPr lang="sr-Latn-CS" b="1" baseline="-25000" dirty="0" smtClean="0"/>
              <a:t>f</a:t>
            </a:r>
            <a:r>
              <a:rPr lang="sr-Latn-CS" b="1" dirty="0" smtClean="0"/>
              <a:t> </a:t>
            </a:r>
            <a:r>
              <a:rPr lang="sr-Latn-CS" sz="1400" dirty="0" smtClean="0"/>
              <a:t>petlje provodnik-zemlja, koju čine  provodnici 1 ili 2 ili '3 i povratni put kroz zemlju, za sva tri provodnika je identična</a:t>
            </a:r>
            <a:endParaRPr lang="sr-Latn-CS" sz="1400" dirty="0"/>
          </a:p>
        </p:txBody>
      </p:sp>
      <p:sp>
        <p:nvSpPr>
          <p:cNvPr id="19" name="Rectangle 18"/>
          <p:cNvSpPr/>
          <p:nvPr/>
        </p:nvSpPr>
        <p:spPr>
          <a:xfrm>
            <a:off x="4114800" y="4292938"/>
            <a:ext cx="4826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400" dirty="0" smtClean="0"/>
              <a:t>Međusobna impedansa </a:t>
            </a:r>
            <a:r>
              <a:rPr lang="sr-Latn-CS" sz="1400" b="1" dirty="0" smtClean="0"/>
              <a:t>z</a:t>
            </a:r>
            <a:r>
              <a:rPr lang="sr-Latn-CS" sz="1400" b="1" baseline="-25000" dirty="0" smtClean="0"/>
              <a:t>ff</a:t>
            </a:r>
            <a:r>
              <a:rPr lang="sr-Latn-CS" sz="1400" b="1" dirty="0" smtClean="0"/>
              <a:t> </a:t>
            </a:r>
            <a:r>
              <a:rPr lang="sr-Latn-CS" sz="1400" dirty="0" smtClean="0"/>
              <a:t>petlje provodnik-zemlja i petlje električna zaštita-zemlja, kada provodnik i električna zaštita ne pripadaju istom provodniku. Odnosi se na petlje kojima pripadaju sledeći parovi provodnik- električna zaštita 1-5, 1-6, 2-4, 2-6, 3-4, i 3-5. </a:t>
            </a:r>
            <a:endParaRPr lang="sr-Latn-CS" sz="1400" dirty="0"/>
          </a:p>
        </p:txBody>
      </p:sp>
      <p:sp>
        <p:nvSpPr>
          <p:cNvPr id="20" name="Rectangle 19"/>
          <p:cNvSpPr/>
          <p:nvPr/>
        </p:nvSpPr>
        <p:spPr>
          <a:xfrm>
            <a:off x="4140200" y="5498237"/>
            <a:ext cx="47244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400" dirty="0" smtClean="0"/>
              <a:t>Međusobna impedansa </a:t>
            </a:r>
            <a:r>
              <a:rPr lang="sr-Latn-CS" b="1" dirty="0" smtClean="0"/>
              <a:t>z</a:t>
            </a:r>
            <a:r>
              <a:rPr lang="sr-Latn-CS" b="1" baseline="-25000" dirty="0" smtClean="0"/>
              <a:t>fe</a:t>
            </a:r>
            <a:r>
              <a:rPr lang="sr-Latn-CS" b="1" dirty="0" smtClean="0"/>
              <a:t> </a:t>
            </a:r>
            <a:r>
              <a:rPr lang="sr-Latn-CS" sz="1400" dirty="0" smtClean="0"/>
              <a:t>petlje provodnik-zemlja i petlje električna zaštita-zemlja kada provodnik i električna zaštita pripadaju istom provodniku. To se odnosi na petlje kojima pripadaju sledeći parovi provodnik- električna zaštita 1-4, 2-5, 3-6</a:t>
            </a:r>
            <a:endParaRPr lang="sr-Latn-C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34820" grpId="0" animBg="1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Redukcioni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faktor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kabla</a:t>
            </a:r>
            <a:endParaRPr kumimoji="0" lang="sr-Latn-CS" sz="28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Redukcioni faktor je odnos dijela struje zemljospoja koja kroz uzemljivac ide u zemlju i ukupne struje zemljospoja</a:t>
            </a:r>
            <a:endParaRPr lang="sr-Latn-C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524000" y="3276600"/>
            <a:ext cx="6324600" cy="76200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1143000" y="3048000"/>
            <a:ext cx="7543800" cy="76200"/>
          </a:xfrm>
          <a:prstGeom prst="line">
            <a:avLst/>
          </a:prstGeom>
          <a:ln w="4445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4495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72400" y="4648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7924800" y="47244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43800" y="46482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772400" y="48006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924800" y="4953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4400" y="48006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5029200"/>
            <a:ext cx="45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989806" y="3962400"/>
            <a:ext cx="1067594" cy="794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7163594" y="3961606"/>
            <a:ext cx="1371600" cy="1588"/>
          </a:xfrm>
          <a:prstGeom prst="line">
            <a:avLst/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10800000">
            <a:off x="1219200" y="3886200"/>
            <a:ext cx="6781800" cy="1600200"/>
          </a:xfrm>
          <a:prstGeom prst="arc">
            <a:avLst>
              <a:gd name="adj1" fmla="val 10672032"/>
              <a:gd name="adj2" fmla="val 0"/>
            </a:avLst>
          </a:prstGeom>
          <a:ln w="635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477000" y="2743200"/>
            <a:ext cx="2057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086600" y="21336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I</a:t>
            </a:r>
            <a:r>
              <a:rPr lang="sr-Latn-CS" sz="3600" baseline="-25000" dirty="0" smtClean="0"/>
              <a:t>k</a:t>
            </a:r>
            <a:endParaRPr lang="sr-Latn-CS" sz="3600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5791200" y="3505200"/>
            <a:ext cx="1676400" cy="158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943600" y="3581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/1-r/I</a:t>
            </a:r>
            <a:r>
              <a:rPr lang="sr-Latn-CS" sz="3600" baseline="-25000" dirty="0" smtClean="0"/>
              <a:t>k</a:t>
            </a:r>
            <a:endParaRPr lang="sr-Latn-CS" sz="3600" baseline="-25000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6781800" y="5029200"/>
            <a:ext cx="1219202" cy="4572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4" idx="1"/>
          </p:cNvCxnSpPr>
          <p:nvPr/>
        </p:nvCxnSpPr>
        <p:spPr>
          <a:xfrm flipV="1">
            <a:off x="3429000" y="2623066"/>
            <a:ext cx="457200" cy="424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86200" y="243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Provodnik</a:t>
            </a:r>
            <a:endParaRPr lang="sr-Latn-CS" dirty="0"/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2895600" y="34290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52800" y="3733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Ekran</a:t>
            </a:r>
            <a:r>
              <a:rPr lang="en-US" dirty="0" smtClean="0"/>
              <a:t> </a:t>
            </a:r>
            <a:r>
              <a:rPr lang="sr-Latn-CS" dirty="0" smtClean="0"/>
              <a:t> (3 kom)</a:t>
            </a:r>
            <a:endParaRPr lang="sr-Latn-CS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494506" y="3848100"/>
            <a:ext cx="12961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3505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aseline="-25000" dirty="0" smtClean="0"/>
              <a:t>V0</a:t>
            </a:r>
            <a:endParaRPr lang="sr-Latn-CS" sz="36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661553" y="5776139"/>
            <a:ext cx="1667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dirty="0" smtClean="0"/>
              <a:t>r=I</a:t>
            </a:r>
            <a:r>
              <a:rPr lang="sr-Latn-CS" sz="3600" baseline="-25000" dirty="0" smtClean="0"/>
              <a:t>k</a:t>
            </a:r>
            <a:r>
              <a:rPr lang="sr-Latn-CS" sz="3600" dirty="0" smtClean="0"/>
              <a:t>/I</a:t>
            </a:r>
            <a:r>
              <a:rPr lang="sr-Latn-CS" sz="3600" baseline="-25000" dirty="0" smtClean="0"/>
              <a:t>z</a:t>
            </a:r>
            <a:endParaRPr lang="sr-Latn-CS" sz="36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133600" y="4343400"/>
            <a:ext cx="1546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aseline="-25000" dirty="0" smtClean="0"/>
              <a:t>Ro</a:t>
            </a:r>
            <a:r>
              <a:rPr lang="en-US" sz="3600" baseline="-25000" dirty="0" smtClean="0"/>
              <a:t>+</a:t>
            </a:r>
            <a:r>
              <a:rPr lang="sr-Latn-CS" sz="3600" baseline="-25000" dirty="0" smtClean="0"/>
              <a:t>Ruz1</a:t>
            </a:r>
            <a:endParaRPr lang="sr-Latn-CS" sz="36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6488935" y="4419601"/>
            <a:ext cx="1277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3600" baseline="-25000" dirty="0" smtClean="0"/>
              <a:t>Ruz2</a:t>
            </a:r>
            <a:endParaRPr lang="sr-Latn-C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51054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Zemlja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64065" y="1210733"/>
          <a:ext cx="8221133" cy="1594882"/>
        </p:xfrm>
        <a:graphic>
          <a:graphicData uri="http://schemas.openxmlformats.org/drawingml/2006/table">
            <a:tbl>
              <a:tblPr/>
              <a:tblGrid>
                <a:gridCol w="605022"/>
                <a:gridCol w="876646"/>
                <a:gridCol w="1277199"/>
                <a:gridCol w="1340606"/>
                <a:gridCol w="1238204"/>
                <a:gridCol w="1422528"/>
                <a:gridCol w="1460928"/>
              </a:tblGrid>
              <a:tr h="379227">
                <a:tc gridSpan="7">
                  <a:txBody>
                    <a:bodyPr/>
                    <a:lstStyle/>
                    <a:p>
                      <a:r>
                        <a:rPr lang="sr-Latn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Tabela I. Sopstvene međusobne impedanse kablova u trougaonom snopu</a:t>
                      </a:r>
                      <a:endParaRPr lang="sr-Latn-C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827"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Redni broj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Tip kabla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endParaRPr lang="sr-Latn-CS" sz="10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400" dirty="0" smtClean="0">
                          <a:latin typeface="Arial"/>
                          <a:ea typeface="Times New Roman"/>
                          <a:cs typeface="Times New Roman"/>
                        </a:rPr>
                        <a:t>Presjek</a:t>
                      </a:r>
                      <a:r>
                        <a:rPr lang="sr-Latn-CS" sz="14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(mm</a:t>
                      </a:r>
                      <a:r>
                        <a:rPr lang="sr-Latn-CS" sz="1000" baseline="30000" dirty="0" smtClean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sr-Latn-CS" sz="1400" baseline="-25000" dirty="0">
                          <a:latin typeface="Arial"/>
                          <a:ea typeface="Times New Roman"/>
                          <a:cs typeface="Times New Roman"/>
                        </a:rPr>
                        <a:t>f</a:t>
                      </a:r>
                      <a:endParaRPr lang="sr-Latn-CS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(om/km)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sr-Latn-CS" sz="1400" baseline="-25000" dirty="0">
                          <a:latin typeface="Arial"/>
                          <a:ea typeface="Times New Roman"/>
                          <a:cs typeface="Times New Roman"/>
                        </a:rPr>
                        <a:t>e </a:t>
                      </a:r>
                      <a:endParaRPr lang="sr-Latn-CS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(om/km)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sr-Latn-CS" sz="1400" baseline="-25000" dirty="0">
                          <a:latin typeface="Arial"/>
                          <a:ea typeface="Times New Roman"/>
                          <a:cs typeface="Times New Roman"/>
                        </a:rPr>
                        <a:t>ff </a:t>
                      </a:r>
                      <a:endParaRPr lang="sr-Latn-CS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(om/km)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400" dirty="0">
                          <a:latin typeface="Arial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sr-Latn-CS" sz="1400" baseline="-25000" dirty="0">
                          <a:latin typeface="Arial"/>
                          <a:ea typeface="Times New Roman"/>
                          <a:cs typeface="Times New Roman"/>
                        </a:rPr>
                        <a:t>fe </a:t>
                      </a:r>
                      <a:endParaRPr lang="sr-Latn-CS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(om/km)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14">
                <a:tc>
                  <a:txBody>
                    <a:bodyPr/>
                    <a:lstStyle/>
                    <a:p>
                      <a:pPr indent="-68580" algn="ctr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  1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XHE 49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185/25 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0,1773+j1,45</a:t>
                      </a: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4765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0,9965+j1,346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8575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0,04935+j0,6069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0,04935+j0,637</a:t>
                      </a: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14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XHE 49-A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240/25 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0,2144+j1,438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4765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0,9965+j1,337</a:t>
                      </a: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0,04935+j0,60</a:t>
                      </a: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0,04935+j0,668</a:t>
                      </a: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381" marR="6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1733" y="2929467"/>
            <a:ext cx="8195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1400" dirty="0" smtClean="0"/>
              <a:t>Vredosti niskoomskog otpornika u mreži 35 kV je R0</a:t>
            </a:r>
            <a:r>
              <a:rPr lang="en-US" sz="1400" dirty="0" smtClean="0"/>
              <a:t>=</a:t>
            </a:r>
            <a:r>
              <a:rPr lang="sr-Latn-CS" sz="1400" dirty="0" smtClean="0"/>
              <a:t>70 (om), a specifična otpornost tla je 50 (om m) </a:t>
            </a:r>
            <a:endParaRPr lang="sr-Latn-CS" sz="1400" dirty="0"/>
          </a:p>
        </p:txBody>
      </p:sp>
      <p:sp>
        <p:nvSpPr>
          <p:cNvPr id="17" name="Rectangle 16"/>
          <p:cNvSpPr/>
          <p:nvPr/>
        </p:nvSpPr>
        <p:spPr>
          <a:xfrm>
            <a:off x="372533" y="3330770"/>
            <a:ext cx="83735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400" dirty="0" smtClean="0"/>
              <a:t>Kod proračuna ukupne struje jednofazanog zemljospoja fazni napon U</a:t>
            </a:r>
            <a:r>
              <a:rPr lang="sr-Latn-CS" sz="1400" baseline="-25000" dirty="0" smtClean="0"/>
              <a:t>f</a:t>
            </a:r>
            <a:r>
              <a:rPr lang="sr-Latn-CS" sz="1400" dirty="0" smtClean="0"/>
              <a:t> se dijeli sa impredansom petlje kvara koju čine provodnik, otpornik za uzemljenje i uzemljivači u postrojenjima na oba kraja kabla</a:t>
            </a:r>
            <a:r>
              <a:rPr lang="en-US" sz="1400" dirty="0" smtClean="0"/>
              <a:t>.</a:t>
            </a:r>
            <a:endParaRPr lang="sr-Latn-CS" sz="1400" dirty="0"/>
          </a:p>
        </p:txBody>
      </p:sp>
      <p:sp>
        <p:nvSpPr>
          <p:cNvPr id="18" name="Rectangle 17"/>
          <p:cNvSpPr/>
          <p:nvPr/>
        </p:nvSpPr>
        <p:spPr>
          <a:xfrm>
            <a:off x="355600" y="3974868"/>
            <a:ext cx="82973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1400" dirty="0" smtClean="0"/>
              <a:t>Kada se kablovski vod dužine L na dijelu dužine l zamijeni drugim kablom  impedansa petlje kvara je</a:t>
            </a:r>
            <a:endParaRPr lang="sr-Latn-CS" sz="1400" dirty="0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3005667" y="4385734"/>
          <a:ext cx="3361811" cy="516466"/>
        </p:xfrm>
        <a:graphic>
          <a:graphicData uri="http://schemas.openxmlformats.org/presentationml/2006/ole">
            <p:oleObj spid="_x0000_s33797" name="Equation" r:id="rId3" imgW="2235200" imgH="342900" progId="Equation.DSMT4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548897" y="5394867"/>
            <a:ext cx="31149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1400" b="1" dirty="0" smtClean="0"/>
              <a:t>Pa je I</a:t>
            </a:r>
            <a:r>
              <a:rPr lang="sr-Latn-CS" sz="1400" b="1" baseline="-25000" dirty="0" smtClean="0"/>
              <a:t>k</a:t>
            </a:r>
            <a:r>
              <a:rPr lang="sr-Latn-CS" sz="1400" b="1" dirty="0" smtClean="0"/>
              <a:t>, ukupna struja zemljospoja</a:t>
            </a:r>
            <a:endParaRPr lang="sr-Latn-CS" sz="1400" b="1" dirty="0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3970866" y="5604932"/>
          <a:ext cx="719667" cy="599723"/>
        </p:xfrm>
        <a:graphic>
          <a:graphicData uri="http://schemas.openxmlformats.org/presentationml/2006/ole">
            <p:oleObj spid="_x0000_s33799" name="Equation" r:id="rId4" imgW="457200" imgH="381000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91066" y="5054599"/>
            <a:ext cx="81618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Ruz1 I </a:t>
            </a:r>
            <a:r>
              <a:rPr lang="en-US" sz="1400" dirty="0" err="1" smtClean="0"/>
              <a:t>Ruz</a:t>
            </a:r>
            <a:r>
              <a:rPr lang="en-US" sz="1400" dirty="0" smtClean="0"/>
              <a:t> 2 </a:t>
            </a:r>
            <a:r>
              <a:rPr lang="en-US" sz="1400" dirty="0" err="1" smtClean="0"/>
              <a:t>su</a:t>
            </a:r>
            <a:r>
              <a:rPr lang="en-US" sz="1400" dirty="0" smtClean="0"/>
              <a:t> </a:t>
            </a:r>
            <a:r>
              <a:rPr lang="en-US" sz="1400" dirty="0" err="1" smtClean="0"/>
              <a:t>otpori</a:t>
            </a:r>
            <a:r>
              <a:rPr lang="en-US" sz="1400" dirty="0" smtClean="0"/>
              <a:t> </a:t>
            </a:r>
            <a:r>
              <a:rPr lang="en-US" sz="1400" dirty="0" err="1" smtClean="0"/>
              <a:t>uzemljiva</a:t>
            </a:r>
            <a:r>
              <a:rPr lang="sr-Latn-CS" sz="1400" dirty="0" smtClean="0"/>
              <a:t>č</a:t>
            </a:r>
            <a:r>
              <a:rPr lang="en-US" sz="1400" dirty="0" smtClean="0"/>
              <a:t>a </a:t>
            </a:r>
            <a:r>
              <a:rPr lang="en-US" sz="1400" dirty="0" err="1" smtClean="0"/>
              <a:t>na</a:t>
            </a:r>
            <a:r>
              <a:rPr lang="en-US" sz="1400" dirty="0" smtClean="0"/>
              <a:t> </a:t>
            </a:r>
            <a:r>
              <a:rPr lang="en-US" sz="1400" dirty="0" err="1" smtClean="0"/>
              <a:t>oba</a:t>
            </a:r>
            <a:r>
              <a:rPr lang="en-US" sz="1400" dirty="0" smtClean="0"/>
              <a:t> </a:t>
            </a:r>
            <a:r>
              <a:rPr lang="en-US" sz="1400" dirty="0" err="1" smtClean="0"/>
              <a:t>kraja</a:t>
            </a:r>
            <a:r>
              <a:rPr lang="en-US" sz="1400" dirty="0" smtClean="0"/>
              <a:t> </a:t>
            </a:r>
            <a:r>
              <a:rPr lang="en-US" sz="1400" dirty="0" err="1" smtClean="0"/>
              <a:t>kabla</a:t>
            </a:r>
            <a:endParaRPr lang="sr-Latn-C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313" y="1153068"/>
            <a:ext cx="8251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/>
              <a:t>Proračun redukcionog faktora </a:t>
            </a:r>
            <a:r>
              <a:rPr lang="sr-Latn-CS" dirty="0" smtClean="0"/>
              <a:t>kada se vod sastoji od </a:t>
            </a:r>
            <a:r>
              <a:rPr lang="en-US" dirty="0" err="1" smtClean="0"/>
              <a:t>kabla</a:t>
            </a:r>
            <a:r>
              <a:rPr lang="en-US" dirty="0" smtClean="0"/>
              <a:t> du</a:t>
            </a:r>
            <a:r>
              <a:rPr lang="sr-Latn-CS" dirty="0" smtClean="0"/>
              <a:t>ži</a:t>
            </a:r>
            <a:r>
              <a:rPr lang="en-US" dirty="0" smtClean="0"/>
              <a:t>ne</a:t>
            </a:r>
            <a:r>
              <a:rPr lang="sr-Latn-CS" dirty="0" smtClean="0"/>
              <a:t> L na ko,e je zamijenjena dionica dužine l</a:t>
            </a:r>
            <a:endParaRPr lang="sr-Latn-CS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2353733" y="1871132"/>
          <a:ext cx="4889796" cy="1515535"/>
        </p:xfrm>
        <a:graphic>
          <a:graphicData uri="http://schemas.openxmlformats.org/presentationml/2006/ole">
            <p:oleObj spid="_x0000_s61441" name="Equation" r:id="rId3" imgW="2832100" imgH="876300" progId="Equation.DSMT4">
              <p:embed/>
            </p:oleObj>
          </a:graphicData>
        </a:graphic>
      </p:graphicFrame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3361267"/>
            <a:ext cx="7145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Dozvoljeni napon na uzemljivaču</a:t>
            </a:r>
            <a:endParaRPr kumimoji="0" lang="sr-Latn-C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7867" y="4048035"/>
            <a:ext cx="873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dirty="0" smtClean="0"/>
              <a:t> </a:t>
            </a:r>
            <a:r>
              <a:rPr lang="sr-Latn-C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Za vrijeme isključenja zemljospoja od 1 s , najveći dozvoljeni napon je U</a:t>
            </a:r>
            <a:r>
              <a:rPr lang="sr-Latn-CS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doz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sr-Latn-C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75 V.</a:t>
            </a:r>
            <a:endParaRPr lang="sr-Latn-CS" dirty="0" smtClean="0">
              <a:latin typeface="Arial" pitchFamily="34" charset="0"/>
              <a:cs typeface="Arial" pitchFamily="34" charset="0"/>
            </a:endParaRPr>
          </a:p>
          <a:p>
            <a:r>
              <a:rPr lang="sr-Latn-CS" dirty="0" smtClean="0"/>
              <a:t>Uz k</a:t>
            </a:r>
            <a:r>
              <a:rPr lang="sr-Latn-CS" baseline="-25000" dirty="0" smtClean="0"/>
              <a:t>d</a:t>
            </a:r>
            <a:r>
              <a:rPr lang="sr-Latn-CS" dirty="0" smtClean="0"/>
              <a:t>=2 i najveći dozvoljeni napon </a:t>
            </a:r>
            <a:r>
              <a:rPr lang="sr-Latn-C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U</a:t>
            </a:r>
            <a:r>
              <a:rPr lang="sr-Latn-CS" baseline="-25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doz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sr-Latn-C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75 V</a:t>
            </a:r>
            <a:r>
              <a:rPr lang="sr-Latn-CS" dirty="0" smtClean="0"/>
              <a:t>, napon </a:t>
            </a:r>
            <a:r>
              <a:rPr lang="sr-Latn-CS" i="1" dirty="0" smtClean="0"/>
              <a:t>rI</a:t>
            </a:r>
            <a:r>
              <a:rPr lang="sr-Latn-CS" i="1" baseline="-25000" dirty="0" smtClean="0"/>
              <a:t>k</a:t>
            </a:r>
            <a:r>
              <a:rPr lang="sr-Latn-CS" i="1" dirty="0" smtClean="0"/>
              <a:t>R</a:t>
            </a:r>
            <a:r>
              <a:rPr lang="sr-Latn-CS" i="1" baseline="-25000" dirty="0" smtClean="0"/>
              <a:t>zdr</a:t>
            </a:r>
            <a:r>
              <a:rPr lang="sr-Latn-CS" b="1" dirty="0" smtClean="0"/>
              <a:t> </a:t>
            </a:r>
            <a:r>
              <a:rPr lang="sr-Latn-CS" dirty="0" smtClean="0"/>
              <a:t>na  zajedničkom uzemljivaču TS   35/10 kV "Topolica" mora biti manji ili jednak 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d</a:t>
            </a:r>
            <a:r>
              <a:rPr lang="en-US" i="1" dirty="0" err="1" smtClean="0"/>
              <a:t>U</a:t>
            </a:r>
            <a:r>
              <a:rPr lang="en-US" i="1" baseline="-25000" dirty="0" err="1" smtClean="0"/>
              <a:t>doz</a:t>
            </a:r>
            <a:r>
              <a:rPr lang="en-US" dirty="0" smtClean="0"/>
              <a:t>=</a:t>
            </a:r>
            <a:r>
              <a:rPr lang="sr-Latn-CS" dirty="0" smtClean="0"/>
              <a:t>150 V.</a:t>
            </a:r>
            <a:endParaRPr lang="sr-Latn-CS" dirty="0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937001" y="5215465"/>
          <a:ext cx="2239578" cy="499534"/>
        </p:xfrm>
        <a:graphic>
          <a:graphicData uri="http://schemas.openxmlformats.org/presentationml/2006/ole">
            <p:oleObj spid="_x0000_s61445" name="Equation" r:id="rId4" imgW="850531" imgH="190417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0200" y="5977467"/>
            <a:ext cx="8305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gdje je R</a:t>
            </a:r>
            <a:r>
              <a:rPr lang="sr-Latn-CS" baseline="-25000" dirty="0" smtClean="0"/>
              <a:t>zdr</a:t>
            </a:r>
            <a:r>
              <a:rPr lang="sr-Latn-CS" dirty="0" smtClean="0"/>
              <a:t> otpor uzemljenja TS Topolica koje iznosi R</a:t>
            </a:r>
            <a:r>
              <a:rPr lang="sr-Latn-CS" baseline="-25000" dirty="0" smtClean="0"/>
              <a:t>uz2</a:t>
            </a:r>
            <a:r>
              <a:rPr lang="en-US" dirty="0" smtClean="0"/>
              <a:t>=</a:t>
            </a:r>
            <a:r>
              <a:rPr lang="sr-Latn-CS" dirty="0" smtClean="0"/>
              <a:t>0,2 (om)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1443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92333" y="1193161"/>
          <a:ext cx="8822270" cy="2560320"/>
        </p:xfrm>
        <a:graphic>
          <a:graphicData uri="http://schemas.openxmlformats.org/drawingml/2006/table">
            <a:tbl>
              <a:tblPr/>
              <a:tblGrid>
                <a:gridCol w="1400256"/>
                <a:gridCol w="1031765"/>
                <a:gridCol w="745164"/>
                <a:gridCol w="1041962"/>
                <a:gridCol w="992832"/>
                <a:gridCol w="784253"/>
                <a:gridCol w="792596"/>
                <a:gridCol w="959459"/>
                <a:gridCol w="1073983"/>
              </a:tblGrid>
              <a:tr h="0">
                <a:tc gridSpan="9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Tabela II. Zavisnost parametara od odnosa Zamijenjena/Ukupna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(l/L)</a:t>
                      </a:r>
                      <a:r>
                        <a:rPr lang="sr-Latn-C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dužina dionice</a:t>
                      </a:r>
                      <a:endParaRPr lang="sr-Latn-C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  <a:tab pos="276225" algn="ctr"/>
                        </a:tabLs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Zamijenjena/Ukupna dužina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latin typeface="Arial"/>
                          <a:ea typeface="Times New Roman"/>
                          <a:cs typeface="Times New Roman"/>
                        </a:rPr>
                        <a:t>l/L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  <a:tab pos="276225" algn="ctr"/>
                        </a:tabLs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(1)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0,25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Times New Roman"/>
                        </a:rPr>
                        <a:t>0,4667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0,5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0,75</a:t>
                      </a: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Struja jednofaznog zemljospoja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latin typeface="Arial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sr-Latn-CS" sz="1050" b="1" baseline="-25000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</a:tabLs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(A)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298,5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298,5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298,4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298,4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298,4</a:t>
                      </a: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298,4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Redukcioni faktor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</a:tabLs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(1)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0,423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0,4209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0,419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0,4187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0,4165</a:t>
                      </a: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0,414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53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Struja kroz uzemljivač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latin typeface="Arial"/>
                          <a:ea typeface="Times New Roman"/>
                          <a:cs typeface="Times New Roman"/>
                        </a:rPr>
                        <a:t>rIk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</a:tabLs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(A)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126,26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125,63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125,02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124,94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124,28</a:t>
                      </a: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123,6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Napon</a:t>
                      </a:r>
                      <a:r>
                        <a:rPr lang="en-US" sz="10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sr-Latn-CS" sz="1000" dirty="0" smtClean="0">
                          <a:latin typeface="Arial"/>
                          <a:ea typeface="Times New Roman"/>
                          <a:cs typeface="Times New Roman"/>
                        </a:rPr>
                        <a:t>na </a:t>
                      </a:r>
                      <a:r>
                        <a:rPr lang="sr-Latn-CS" sz="1000" dirty="0">
                          <a:latin typeface="Arial"/>
                          <a:ea typeface="Times New Roman"/>
                          <a:cs typeface="Times New Roman"/>
                        </a:rPr>
                        <a:t>uzemljivaču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latin typeface="Arial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sr-Latn-CS" sz="1050" b="1" baseline="-25000" dirty="0">
                          <a:latin typeface="Arial"/>
                          <a:ea typeface="Times New Roman"/>
                          <a:cs typeface="Times New Roman"/>
                        </a:rPr>
                        <a:t>uz2</a:t>
                      </a:r>
                      <a:r>
                        <a:rPr lang="sr-Latn-CS" sz="1050" b="1" dirty="0">
                          <a:latin typeface="Arial"/>
                          <a:ea typeface="Times New Roman"/>
                          <a:cs typeface="Times New Roman"/>
                        </a:rPr>
                        <a:t>rI</a:t>
                      </a:r>
                      <a:r>
                        <a:rPr lang="sr-Latn-CS" sz="1050" b="1" baseline="-25000" dirty="0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</a:tabLs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(V)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25,25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25,12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25,00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24,98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24,85</a:t>
                      </a: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24,73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sr-Latn-CS" sz="1000">
                          <a:latin typeface="Arial"/>
                          <a:ea typeface="Times New Roman"/>
                          <a:cs typeface="Times New Roman"/>
                        </a:rPr>
                        <a:t>Dozvoljeni napon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sr-Latn-CS" sz="1050" b="1" baseline="-25000">
                          <a:latin typeface="Arial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sr-Latn-CS" sz="1050" b="1">
                          <a:latin typeface="Arial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sr-Latn-CS" sz="1050" b="1" baseline="-25000">
                          <a:latin typeface="Arial"/>
                          <a:ea typeface="Times New Roman"/>
                          <a:cs typeface="Times New Roman"/>
                        </a:rPr>
                        <a:t>doz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68935" algn="ctr">
                        <a:spcAft>
                          <a:spcPts val="0"/>
                        </a:spcAft>
                        <a:tabLst>
                          <a:tab pos="201295" algn="r"/>
                        </a:tabLst>
                      </a:pPr>
                      <a:r>
                        <a:rPr lang="sr-Latn-CS" sz="105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(V )</a:t>
                      </a:r>
                      <a:endParaRPr lang="sr-Latn-CS" sz="105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65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5461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540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baseline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r-Latn-CS" sz="1050" b="1" baseline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sr-Latn-CS" sz="105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sr-Latn-CS" sz="105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01925" y="4458274"/>
            <a:ext cx="866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Može se sa sigurnošću zaključiti da zamjena dijela napojnog kabla TS 35/10 kV drugim kablom najmanje iste prenosne moći i istog presjeka električnog zaštitnog ekrana ne stvara nedozvoljene napone na uzemljivaču</a:t>
            </a:r>
            <a:endParaRPr lang="sr-Latn-CS" dirty="0"/>
          </a:p>
        </p:txBody>
      </p:sp>
      <p:sp>
        <p:nvSpPr>
          <p:cNvPr id="5" name="Rectangle 4"/>
          <p:cNvSpPr/>
          <p:nvPr/>
        </p:nvSpPr>
        <p:spPr>
          <a:xfrm>
            <a:off x="341031" y="4037965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b="1" dirty="0" smtClean="0"/>
              <a:t>ZAKLJUČAK</a:t>
            </a:r>
            <a:endParaRPr lang="sr-Latn-CS" dirty="0"/>
          </a:p>
        </p:txBody>
      </p:sp>
      <p:sp>
        <p:nvSpPr>
          <p:cNvPr id="6" name="Rectangle 5"/>
          <p:cNvSpPr/>
          <p:nvPr/>
        </p:nvSpPr>
        <p:spPr>
          <a:xfrm>
            <a:off x="379563" y="5511173"/>
            <a:ext cx="83331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</a:t>
            </a:r>
            <a:r>
              <a:rPr lang="sr-Latn-CS" dirty="0" smtClean="0"/>
              <a:t>pisani postupak provjere uslova bezopasnosti, s obzirom na mogućnost iznošenja opasnog potencijala, usvojiti i primjenjivati u redovnom svakodnevnom radu.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CIGREglobal4_3_Ed1Aug18v2</Template>
  <TotalTime>870</TotalTime>
  <Words>590</Words>
  <Application>Microsoft Office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Thème Office</vt:lpstr>
      <vt:lpstr>Equation</vt:lpstr>
      <vt:lpstr>R C6 02</vt:lpstr>
      <vt:lpstr>   UTICAJ ZAMJENE DIJELA NAPOJNOG KABLA NA REDUKCIONI FAKTOR I NAPON UZEMLJIVACA U MREŽI 35 kV 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Borislav</cp:lastModifiedBy>
  <cp:revision>90</cp:revision>
  <dcterms:created xsi:type="dcterms:W3CDTF">2018-08-21T10:05:07Z</dcterms:created>
  <dcterms:modified xsi:type="dcterms:W3CDTF">2021-09-27T14:39:15Z</dcterms:modified>
</cp:coreProperties>
</file>